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Lst>
  <p:notesMasterIdLst>
    <p:notesMasterId r:id="rId20"/>
  </p:notesMasterIdLst>
  <p:handoutMasterIdLst>
    <p:handoutMasterId r:id="rId21"/>
  </p:handoutMasterIdLst>
  <p:sldIdLst>
    <p:sldId id="257" r:id="rId5"/>
    <p:sldId id="258" r:id="rId6"/>
    <p:sldId id="268" r:id="rId7"/>
    <p:sldId id="283" r:id="rId8"/>
    <p:sldId id="269" r:id="rId9"/>
    <p:sldId id="279" r:id="rId10"/>
    <p:sldId id="270" r:id="rId11"/>
    <p:sldId id="280" r:id="rId12"/>
    <p:sldId id="277" r:id="rId13"/>
    <p:sldId id="281" r:id="rId14"/>
    <p:sldId id="278" r:id="rId15"/>
    <p:sldId id="282" r:id="rId16"/>
    <p:sldId id="284" r:id="rId17"/>
    <p:sldId id="28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65" autoAdjust="0"/>
  </p:normalViewPr>
  <p:slideViewPr>
    <p:cSldViewPr snapToGrid="0" showGuides="1">
      <p:cViewPr varScale="1">
        <p:scale>
          <a:sx n="115" d="100"/>
          <a:sy n="115" d="100"/>
        </p:scale>
        <p:origin x="654" y="96"/>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51B4DD-15C8-4661-884B-618628EC12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678A688-EE94-44BF-A9B6-FD51CF6D64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50357-9784-4A90-96B4-0B331B4230FA}" type="datetimeFigureOut">
              <a:rPr lang="en-US" smtClean="0"/>
              <a:t>7/21/2023</a:t>
            </a:fld>
            <a:endParaRPr lang="en-US" dirty="0"/>
          </a:p>
        </p:txBody>
      </p:sp>
      <p:sp>
        <p:nvSpPr>
          <p:cNvPr id="4" name="Footer Placeholder 3">
            <a:extLst>
              <a:ext uri="{FF2B5EF4-FFF2-40B4-BE49-F238E27FC236}">
                <a16:creationId xmlns:a16="http://schemas.microsoft.com/office/drawing/2014/main" id="{97CB2C68-562A-4D2A-9890-4436EDCEC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41883F-BA65-4049-B6C2-7C1A5A6D08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50802-3B37-42FB-BECC-88074371FEFB}" type="slidenum">
              <a:rPr lang="en-US" smtClean="0"/>
              <a:t>‹#›</a:t>
            </a:fld>
            <a:endParaRPr lang="en-US" dirty="0"/>
          </a:p>
        </p:txBody>
      </p:sp>
    </p:spTree>
    <p:extLst>
      <p:ext uri="{BB962C8B-B14F-4D97-AF65-F5344CB8AC3E}">
        <p14:creationId xmlns:p14="http://schemas.microsoft.com/office/powerpoint/2010/main" val="968079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7/21/2023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132359081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AF119823-F4C7-FAFB-396B-71D5CA258070}"/>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A052CFC5-E39B-B6DB-321E-EECAD2156C12}"/>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 name="Group 8">
            <a:extLst>
              <a:ext uri="{FF2B5EF4-FFF2-40B4-BE49-F238E27FC236}">
                <a16:creationId xmlns:a16="http://schemas.microsoft.com/office/drawing/2014/main" id="{6A5AEFF8-98F3-64C4-600A-A65A39FA9FD3}"/>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0" name="Freeform 5">
              <a:extLst>
                <a:ext uri="{FF2B5EF4-FFF2-40B4-BE49-F238E27FC236}">
                  <a16:creationId xmlns:a16="http://schemas.microsoft.com/office/drawing/2014/main" id="{EE1C3CC5-8491-96DA-1C89-C9292AFBED6B}"/>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6">
              <a:extLst>
                <a:ext uri="{FF2B5EF4-FFF2-40B4-BE49-F238E27FC236}">
                  <a16:creationId xmlns:a16="http://schemas.microsoft.com/office/drawing/2014/main" id="{C6F184B6-4CD7-3D3E-853A-DAB6EF7F9B1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12" name="Picture 11">
            <a:extLst>
              <a:ext uri="{FF2B5EF4-FFF2-40B4-BE49-F238E27FC236}">
                <a16:creationId xmlns:a16="http://schemas.microsoft.com/office/drawing/2014/main" id="{338B6B44-6681-9F12-BB66-7CC67082F76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3" name="Straight Connector 12">
            <a:extLst>
              <a:ext uri="{FF2B5EF4-FFF2-40B4-BE49-F238E27FC236}">
                <a16:creationId xmlns:a16="http://schemas.microsoft.com/office/drawing/2014/main" id="{941F8006-6234-ED59-7041-AD6BD7F53DE7}"/>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11874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US" noProof="0" smtClean="0"/>
              <a:t>7/21/2023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886495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US" noProof="0" smtClean="0"/>
              <a:t>7/21/2023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73421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205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4003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30467596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571014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986602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24568778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87995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C7172620-7200-844E-B5D7-B3BCBD77D4B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8" name="Freeform 5">
              <a:extLst>
                <a:ext uri="{FF2B5EF4-FFF2-40B4-BE49-F238E27FC236}">
                  <a16:creationId xmlns:a16="http://schemas.microsoft.com/office/drawing/2014/main" id="{579F397A-2534-8835-1679-8592137BB1C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 name="Freeform 6">
              <a:extLst>
                <a:ext uri="{FF2B5EF4-FFF2-40B4-BE49-F238E27FC236}">
                  <a16:creationId xmlns:a16="http://schemas.microsoft.com/office/drawing/2014/main" id="{01C1D8ED-E5A1-4A6B-3639-3FAB3544C2F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7">
              <a:extLst>
                <a:ext uri="{FF2B5EF4-FFF2-40B4-BE49-F238E27FC236}">
                  <a16:creationId xmlns:a16="http://schemas.microsoft.com/office/drawing/2014/main" id="{96287FFB-CE15-576B-AA33-E15320FD9003}"/>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1" name="Rectangle 10">
            <a:extLst>
              <a:ext uri="{FF2B5EF4-FFF2-40B4-BE49-F238E27FC236}">
                <a16:creationId xmlns:a16="http://schemas.microsoft.com/office/drawing/2014/main" id="{79BDFF38-7A89-AC41-979C-31EC99A84C11}"/>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12" name="Picture 11">
            <a:extLst>
              <a:ext uri="{FF2B5EF4-FFF2-40B4-BE49-F238E27FC236}">
                <a16:creationId xmlns:a16="http://schemas.microsoft.com/office/drawing/2014/main" id="{6355C62F-0C07-4DAD-A19D-AEB453E3D7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Oval 12">
            <a:extLst>
              <a:ext uri="{FF2B5EF4-FFF2-40B4-BE49-F238E27FC236}">
                <a16:creationId xmlns:a16="http://schemas.microsoft.com/office/drawing/2014/main" id="{9ADC8488-1E0E-7F23-75D2-F5E8258E6E15}"/>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4531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68970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11B8FBDC-E946-E2FF-D8C4-5099C235ED6D}"/>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Picture 7">
            <a:extLst>
              <a:ext uri="{FF2B5EF4-FFF2-40B4-BE49-F238E27FC236}">
                <a16:creationId xmlns:a16="http://schemas.microsoft.com/office/drawing/2014/main" id="{7D793E3C-78DB-21AE-15CE-4722A49B4AA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9" name="Oval 8">
            <a:extLst>
              <a:ext uri="{FF2B5EF4-FFF2-40B4-BE49-F238E27FC236}">
                <a16:creationId xmlns:a16="http://schemas.microsoft.com/office/drawing/2014/main" id="{24B7AD5A-CDE0-B0FF-8027-FF9137FDA92D}"/>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0" name="Group 9">
            <a:extLst>
              <a:ext uri="{FF2B5EF4-FFF2-40B4-BE49-F238E27FC236}">
                <a16:creationId xmlns:a16="http://schemas.microsoft.com/office/drawing/2014/main" id="{6C23ABCE-22EF-4CCA-92D7-8813F35EF748}"/>
              </a:ext>
            </a:extLst>
          </p:cNvPr>
          <p:cNvGrpSpPr/>
          <p:nvPr userDrawn="1"/>
        </p:nvGrpSpPr>
        <p:grpSpPr>
          <a:xfrm rot="16200000">
            <a:off x="1637386" y="1473117"/>
            <a:ext cx="8917229" cy="10769768"/>
            <a:chOff x="-1728305" y="-2049517"/>
            <a:chExt cx="8917229" cy="10769768"/>
          </a:xfrm>
        </p:grpSpPr>
        <p:sp>
          <p:nvSpPr>
            <p:cNvPr id="11" name="Oval 10">
              <a:extLst>
                <a:ext uri="{FF2B5EF4-FFF2-40B4-BE49-F238E27FC236}">
                  <a16:creationId xmlns:a16="http://schemas.microsoft.com/office/drawing/2014/main" id="{F8BF8AF5-BCFC-E9CE-CBD2-23CB5EF353D3}"/>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C01A7498-7060-0ACE-2711-874CA3CCBBBF}"/>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3" name="Freeform 5">
                <a:extLst>
                  <a:ext uri="{FF2B5EF4-FFF2-40B4-BE49-F238E27FC236}">
                    <a16:creationId xmlns:a16="http://schemas.microsoft.com/office/drawing/2014/main" id="{E1E7CF6C-DE36-EF9D-E4DC-68EEC31305A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6">
                <a:extLst>
                  <a:ext uri="{FF2B5EF4-FFF2-40B4-BE49-F238E27FC236}">
                    <a16:creationId xmlns:a16="http://schemas.microsoft.com/office/drawing/2014/main" id="{DEC7DD33-69FE-8407-BFA7-B38D2BF8B89A}"/>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Tree>
    <p:extLst>
      <p:ext uri="{BB962C8B-B14F-4D97-AF65-F5344CB8AC3E}">
        <p14:creationId xmlns:p14="http://schemas.microsoft.com/office/powerpoint/2010/main" val="10044825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 name="Group 7">
            <a:extLst>
              <a:ext uri="{FF2B5EF4-FFF2-40B4-BE49-F238E27FC236}">
                <a16:creationId xmlns:a16="http://schemas.microsoft.com/office/drawing/2014/main" id="{3D537992-B07F-A149-0E0D-E06282AD554E}"/>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95071093-BDC6-E9C1-B6D6-DA937C853C9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6">
              <a:extLst>
                <a:ext uri="{FF2B5EF4-FFF2-40B4-BE49-F238E27FC236}">
                  <a16:creationId xmlns:a16="http://schemas.microsoft.com/office/drawing/2014/main" id="{DD977789-4FC8-696F-A4C8-0DC2FD4359B9}"/>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7">
              <a:extLst>
                <a:ext uri="{FF2B5EF4-FFF2-40B4-BE49-F238E27FC236}">
                  <a16:creationId xmlns:a16="http://schemas.microsoft.com/office/drawing/2014/main" id="{7BDA8870-639E-777C-1E9A-D3BD9B06795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2" name="Rectangle 11">
            <a:extLst>
              <a:ext uri="{FF2B5EF4-FFF2-40B4-BE49-F238E27FC236}">
                <a16:creationId xmlns:a16="http://schemas.microsoft.com/office/drawing/2014/main" id="{EB52F64E-9C9E-2A4A-D73D-2815EB08CF0A}"/>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13" name="Picture 12">
            <a:extLst>
              <a:ext uri="{FF2B5EF4-FFF2-40B4-BE49-F238E27FC236}">
                <a16:creationId xmlns:a16="http://schemas.microsoft.com/office/drawing/2014/main" id="{F7C6FF33-2F28-CEF7-7518-CA2CE19CF535}"/>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4" name="Oval 13">
            <a:extLst>
              <a:ext uri="{FF2B5EF4-FFF2-40B4-BE49-F238E27FC236}">
                <a16:creationId xmlns:a16="http://schemas.microsoft.com/office/drawing/2014/main" id="{D54C701D-1D81-1735-AF4A-C7FD145169BF}"/>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1442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10" name="Group 9">
            <a:extLst>
              <a:ext uri="{FF2B5EF4-FFF2-40B4-BE49-F238E27FC236}">
                <a16:creationId xmlns:a16="http://schemas.microsoft.com/office/drawing/2014/main" id="{AD639CA2-80C2-4387-E317-B1F9108DF55F}"/>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1" name="Freeform 5">
              <a:extLst>
                <a:ext uri="{FF2B5EF4-FFF2-40B4-BE49-F238E27FC236}">
                  <a16:creationId xmlns:a16="http://schemas.microsoft.com/office/drawing/2014/main" id="{20CF34EE-6BBC-CDE0-7670-A8FF61491A6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BF463114-8773-88A3-AAA3-29C855D453CE}"/>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ED3BA80A-92C8-B679-1E98-34C2CA429B7B}"/>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4" name="Rectangle 13">
            <a:extLst>
              <a:ext uri="{FF2B5EF4-FFF2-40B4-BE49-F238E27FC236}">
                <a16:creationId xmlns:a16="http://schemas.microsoft.com/office/drawing/2014/main" id="{9A8EECB1-F56F-E2C8-620D-9E13490DFEB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15" name="Picture 14">
            <a:extLst>
              <a:ext uri="{FF2B5EF4-FFF2-40B4-BE49-F238E27FC236}">
                <a16:creationId xmlns:a16="http://schemas.microsoft.com/office/drawing/2014/main" id="{7EE2BC91-8208-11FC-3A93-6BCEA3086983}"/>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6" name="Oval 15">
            <a:extLst>
              <a:ext uri="{FF2B5EF4-FFF2-40B4-BE49-F238E27FC236}">
                <a16:creationId xmlns:a16="http://schemas.microsoft.com/office/drawing/2014/main" id="{BB0D0127-D6E6-2C91-03E7-76E534B6B623}"/>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1774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CC126160-E1E2-7CDA-2C06-7DD6B43BF3F0}"/>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7" name="Picture 6">
            <a:extLst>
              <a:ext uri="{FF2B5EF4-FFF2-40B4-BE49-F238E27FC236}">
                <a16:creationId xmlns:a16="http://schemas.microsoft.com/office/drawing/2014/main" id="{27095DD8-81BD-6AF4-C4FA-7E9A09E7BCF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8" name="Oval 7">
            <a:extLst>
              <a:ext uri="{FF2B5EF4-FFF2-40B4-BE49-F238E27FC236}">
                <a16:creationId xmlns:a16="http://schemas.microsoft.com/office/drawing/2014/main" id="{F5A9DB2E-B90C-3EF4-AD3B-B50A2524F568}"/>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 name="Group 8">
            <a:extLst>
              <a:ext uri="{FF2B5EF4-FFF2-40B4-BE49-F238E27FC236}">
                <a16:creationId xmlns:a16="http://schemas.microsoft.com/office/drawing/2014/main" id="{69106715-2D5F-6374-C444-D4966D2A3BC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0" name="Freeform 5">
              <a:extLst>
                <a:ext uri="{FF2B5EF4-FFF2-40B4-BE49-F238E27FC236}">
                  <a16:creationId xmlns:a16="http://schemas.microsoft.com/office/drawing/2014/main" id="{7784C2C3-C8C3-FC91-F977-4337D4C4D84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6">
              <a:extLst>
                <a:ext uri="{FF2B5EF4-FFF2-40B4-BE49-F238E27FC236}">
                  <a16:creationId xmlns:a16="http://schemas.microsoft.com/office/drawing/2014/main" id="{3410578B-283D-A725-9F79-4742D206FEF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7">
              <a:extLst>
                <a:ext uri="{FF2B5EF4-FFF2-40B4-BE49-F238E27FC236}">
                  <a16:creationId xmlns:a16="http://schemas.microsoft.com/office/drawing/2014/main" id="{E39BC04D-0D9B-79B3-4C6D-3D05DB6C1948}"/>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3874606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C71654-96A5-4280-94F3-931C61A9F92C}" type="slidenum">
              <a:rPr lang="en-US" noProof="0" smtClean="0"/>
              <a:pPr/>
              <a:t>‹#›</a:t>
            </a:fld>
            <a:endParaRPr lang="en-US" noProof="0" dirty="0"/>
          </a:p>
        </p:txBody>
      </p:sp>
      <p:sp>
        <p:nvSpPr>
          <p:cNvPr id="5" name="Rectangle 4">
            <a:extLst>
              <a:ext uri="{FF2B5EF4-FFF2-40B4-BE49-F238E27FC236}">
                <a16:creationId xmlns:a16="http://schemas.microsoft.com/office/drawing/2014/main" id="{5314A708-61E9-350C-32EF-BDE9A380D19D}"/>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6" name="Picture 5">
            <a:extLst>
              <a:ext uri="{FF2B5EF4-FFF2-40B4-BE49-F238E27FC236}">
                <a16:creationId xmlns:a16="http://schemas.microsoft.com/office/drawing/2014/main" id="{05D0DA84-8904-2362-86B3-F802FC89717A}"/>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7" name="Oval 6">
            <a:extLst>
              <a:ext uri="{FF2B5EF4-FFF2-40B4-BE49-F238E27FC236}">
                <a16:creationId xmlns:a16="http://schemas.microsoft.com/office/drawing/2014/main" id="{471C2F77-A679-234F-FF5C-95432820A9CA}"/>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25368478-DFA3-58FD-785C-AC61048CED83}"/>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E4A4C96E-3DCD-147F-76FA-C1D3A52087F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6">
              <a:extLst>
                <a:ext uri="{FF2B5EF4-FFF2-40B4-BE49-F238E27FC236}">
                  <a16:creationId xmlns:a16="http://schemas.microsoft.com/office/drawing/2014/main" id="{F7C552D8-3FA5-4AF8-BA35-9A9607B266F7}"/>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7">
              <a:extLst>
                <a:ext uri="{FF2B5EF4-FFF2-40B4-BE49-F238E27FC236}">
                  <a16:creationId xmlns:a16="http://schemas.microsoft.com/office/drawing/2014/main" id="{1EF53F8E-19F0-09AE-2F01-CE8DBAF52BC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16091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 name="Group 7">
            <a:extLst>
              <a:ext uri="{FF2B5EF4-FFF2-40B4-BE49-F238E27FC236}">
                <a16:creationId xmlns:a16="http://schemas.microsoft.com/office/drawing/2014/main" id="{BAC5DBBE-480C-C984-1612-C43557F7FEDB}"/>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8F7F0566-6D61-2403-E8A7-249EC378181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6">
              <a:extLst>
                <a:ext uri="{FF2B5EF4-FFF2-40B4-BE49-F238E27FC236}">
                  <a16:creationId xmlns:a16="http://schemas.microsoft.com/office/drawing/2014/main" id="{E3B5024B-F7BE-462C-8586-C2068DF6C7CD}"/>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7">
              <a:extLst>
                <a:ext uri="{FF2B5EF4-FFF2-40B4-BE49-F238E27FC236}">
                  <a16:creationId xmlns:a16="http://schemas.microsoft.com/office/drawing/2014/main" id="{C49FC4E4-1A91-3840-7896-760454C311C8}"/>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2" name="Rectangle 11">
            <a:extLst>
              <a:ext uri="{FF2B5EF4-FFF2-40B4-BE49-F238E27FC236}">
                <a16:creationId xmlns:a16="http://schemas.microsoft.com/office/drawing/2014/main" id="{8D7DA27D-2B9A-7986-56BD-FA9DE711BF82}"/>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13" name="Picture 12">
            <a:extLst>
              <a:ext uri="{FF2B5EF4-FFF2-40B4-BE49-F238E27FC236}">
                <a16:creationId xmlns:a16="http://schemas.microsoft.com/office/drawing/2014/main" id="{A6808CB2-5ADC-137E-BFC2-092F3C34D651}"/>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4" name="Oval 13">
            <a:extLst>
              <a:ext uri="{FF2B5EF4-FFF2-40B4-BE49-F238E27FC236}">
                <a16:creationId xmlns:a16="http://schemas.microsoft.com/office/drawing/2014/main" id="{61E206D1-9943-94F1-F541-B6B289999C22}"/>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98013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7/21/2023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9" name="Group 8">
            <a:extLst>
              <a:ext uri="{FF2B5EF4-FFF2-40B4-BE49-F238E27FC236}">
                <a16:creationId xmlns:a16="http://schemas.microsoft.com/office/drawing/2014/main" id="{0D8A04FC-05D6-745F-88AC-5A3F13B951AF}"/>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0" name="Freeform 5">
              <a:extLst>
                <a:ext uri="{FF2B5EF4-FFF2-40B4-BE49-F238E27FC236}">
                  <a16:creationId xmlns:a16="http://schemas.microsoft.com/office/drawing/2014/main" id="{10CE9367-9F23-3410-9A15-D795B7FFC73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6">
              <a:extLst>
                <a:ext uri="{FF2B5EF4-FFF2-40B4-BE49-F238E27FC236}">
                  <a16:creationId xmlns:a16="http://schemas.microsoft.com/office/drawing/2014/main" id="{2EC36EE4-B8F2-982D-29E2-F7AE6D2E294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395823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951F27F-98F9-A147-8986-34441C7B752D}" type="datetime1">
              <a:rPr lang="en-US" noProof="0" smtClean="0"/>
              <a:t>7/21/2023</a:t>
            </a:fld>
            <a:endParaRPr lang="en-US" noProof="0"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EC71654-96A5-4280-94F3-931C61A9F92C}" type="slidenum">
              <a:rPr lang="en-US" noProof="0" smtClean="0"/>
              <a:t>‹#›</a:t>
            </a:fld>
            <a:endParaRPr lang="en-US" noProof="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82245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8" r:id="rId17"/>
    <p:sldLayoutId id="2147483654" r:id="rId18"/>
    <p:sldLayoutId id="2147483675" r:id="rId19"/>
    <p:sldLayoutId id="2147483667" r:id="rId20"/>
    <p:sldLayoutId id="2147483668" r:id="rId21"/>
    <p:sldLayoutId id="2147483669" r:id="rId22"/>
    <p:sldLayoutId id="2147483671" r:id="rId23"/>
    <p:sldLayoutId id="2147483672" r:id="rId24"/>
    <p:sldLayoutId id="2147483674" r:id="rId25"/>
    <p:sldLayoutId id="2147483673" r:id="rId26"/>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37688" y="2632062"/>
            <a:ext cx="5143500" cy="897440"/>
          </a:xfrm>
        </p:spPr>
        <p:txBody>
          <a:bodyPr/>
          <a:lstStyle/>
          <a:p>
            <a:r>
              <a:rPr lang="en-US" dirty="0" err="1"/>
              <a:t>intellicity</a:t>
            </a:r>
            <a:endParaRPr lang="en-US"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37688" y="4131425"/>
            <a:ext cx="2698247" cy="980902"/>
          </a:xfrm>
        </p:spPr>
        <p:txBody>
          <a:bodyPr/>
          <a:lstStyle/>
          <a:p>
            <a:r>
              <a:rPr lang="en-US" b="1" i="0" dirty="0">
                <a:solidFill>
                  <a:schemeClr val="tx1">
                    <a:lumMod val="65000"/>
                    <a:lumOff val="35000"/>
                  </a:schemeClr>
                </a:solidFill>
                <a:effectLst/>
                <a:latin typeface="-apple-system"/>
              </a:rPr>
              <a:t>Revolutionizing city parking with smart solutions</a:t>
            </a:r>
            <a:endParaRPr lang="en-US" b="1" dirty="0">
              <a:solidFill>
                <a:schemeClr val="tx1">
                  <a:lumMod val="65000"/>
                  <a:lumOff val="35000"/>
                </a:schemeClr>
              </a:solidFill>
            </a:endParaRPr>
          </a:p>
        </p:txBody>
      </p:sp>
      <p:pic>
        <p:nvPicPr>
          <p:cNvPr id="10" name="Picture Placeholder 9" descr="skyline buildings from below">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plane and trucks in the sky&#10;&#10;Description automatically generated">
            <a:extLst>
              <a:ext uri="{FF2B5EF4-FFF2-40B4-BE49-F238E27FC236}">
                <a16:creationId xmlns:a16="http://schemas.microsoft.com/office/drawing/2014/main" id="{746E5F24-6A39-6BAA-3957-35E92A36DD6D}"/>
              </a:ext>
            </a:extLst>
          </p:cNvPr>
          <p:cNvPicPr>
            <a:picLocks noGrp="1" noChangeAspect="1"/>
          </p:cNvPicPr>
          <p:nvPr>
            <p:ph type="pic" sz="quarter" idx="13"/>
          </p:nvPr>
        </p:nvPicPr>
        <p:blipFill rotWithShape="1">
          <a:blip r:embed="rId3">
            <a:alphaModFix amt="50000"/>
          </a:blip>
          <a:srcRect t="8178" r="-1" b="8177"/>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02E2CA4-EACD-46E6-4EB2-DB49EC7AECE0}"/>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dirty="0" err="1">
                <a:solidFill>
                  <a:srgbClr val="FFFFFE"/>
                </a:solidFill>
              </a:rPr>
              <a:t>MobiliCity</a:t>
            </a:r>
            <a:endParaRPr lang="en-US" b="0" dirty="0"/>
          </a:p>
        </p:txBody>
      </p:sp>
      <p:sp>
        <p:nvSpPr>
          <p:cNvPr id="4" name="Slide Number Placeholder 3">
            <a:extLst>
              <a:ext uri="{FF2B5EF4-FFF2-40B4-BE49-F238E27FC236}">
                <a16:creationId xmlns:a16="http://schemas.microsoft.com/office/drawing/2014/main" id="{B3AFAB94-2DE7-B104-698D-3068213154F4}"/>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10</a:t>
            </a:fld>
            <a:endParaRPr lang="en-US" sz="2800" noProof="0">
              <a:solidFill>
                <a:schemeClr val="tx1"/>
              </a:solidFill>
            </a:endParaRPr>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714D50F-C149-C631-A624-4A0ECCFF03C3}"/>
              </a:ext>
            </a:extLst>
          </p:cNvPr>
          <p:cNvSpPr>
            <a:spLocks noGrp="1"/>
          </p:cNvSpPr>
          <p:nvPr>
            <p:ph idx="1"/>
          </p:nvPr>
        </p:nvSpPr>
        <p:spPr>
          <a:xfrm>
            <a:off x="4976636" y="1193800"/>
            <a:ext cx="6085091" cy="4699000"/>
          </a:xfrm>
        </p:spPr>
        <p:txBody>
          <a:bodyPr vert="horz" lIns="91440" tIns="45720" rIns="91440" bIns="45720" rtlCol="0" anchor="ctr">
            <a:normAutofit fontScale="70000" lnSpcReduction="20000"/>
          </a:bodyPr>
          <a:lstStyle/>
          <a:p>
            <a:r>
              <a:rPr lang="en-US" dirty="0"/>
              <a:t>Smart cities must deliver effective smart mobility solutions while encouraging innovation, facilitating a collaborative ecosystem, and meeting sustainability goals. These challenges are part of the rapidly changing landscape of urban mobility as seen through the lens of a smart city planner. Strategies to meet city mobility challenges and solve urban mobility problems are unique to each city and </a:t>
            </a:r>
            <a:r>
              <a:rPr lang="en-US" dirty="0" err="1"/>
              <a:t>involve:Designing</a:t>
            </a:r>
            <a:r>
              <a:rPr lang="en-US" dirty="0"/>
              <a:t> effective, equitable, safe and secure public transport systems, integrated with mobility-as-a-service (</a:t>
            </a:r>
            <a:r>
              <a:rPr lang="en-US" dirty="0" err="1"/>
              <a:t>MaaS</a:t>
            </a:r>
            <a:r>
              <a:rPr lang="en-US" dirty="0"/>
              <a:t>) and other </a:t>
            </a:r>
            <a:r>
              <a:rPr lang="en-US" dirty="0" err="1"/>
              <a:t>platformsAdapting</a:t>
            </a:r>
            <a:r>
              <a:rPr lang="en-US" dirty="0"/>
              <a:t> to vehicle innovation and adoption (autonomous, connected, electric, shared, dockless)Crafting policies and strategies to promote adherence to air quality standards and other quality-of-life </a:t>
            </a:r>
            <a:r>
              <a:rPr lang="en-US" dirty="0" err="1"/>
              <a:t>measuresDeveloping</a:t>
            </a:r>
            <a:r>
              <a:rPr lang="en-US" dirty="0"/>
              <a:t> public-private partnerships (PPPs) and collaborating with knowledge institutions to address air quality, traffic congestion, and sustainability </a:t>
            </a:r>
            <a:r>
              <a:rPr lang="en-US" dirty="0" err="1"/>
              <a:t>issuesBuilding</a:t>
            </a:r>
            <a:r>
              <a:rPr lang="en-US" dirty="0"/>
              <a:t> sustainable infrastructure — physical and digital — to support innovative mobility solutions from public and private sectors</a:t>
            </a:r>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15920893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Placeholder 6" descr="skyscrappers">
            <a:extLst>
              <a:ext uri="{FF2B5EF4-FFF2-40B4-BE49-F238E27FC236}">
                <a16:creationId xmlns:a16="http://schemas.microsoft.com/office/drawing/2014/main" id="{440DB1EE-B5D4-DB46-6A1B-EEF73E71A9E4}"/>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2797" r="9090" b="26066"/>
          <a:stretch/>
        </p:blipFill>
        <p:spPr>
          <a:xfrm>
            <a:off x="2" y="10"/>
            <a:ext cx="12191695" cy="6857990"/>
          </a:xfrm>
          <a:prstGeom prst="rect">
            <a:avLst/>
          </a:prstGeom>
        </p:spPr>
      </p:pic>
      <p:sp>
        <p:nvSpPr>
          <p:cNvPr id="19" name="Rectangle 18">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F00D0-8836-80DF-796D-ECB2E98C679D}"/>
              </a:ext>
            </a:extLst>
          </p:cNvPr>
          <p:cNvSpPr>
            <a:spLocks noGrp="1"/>
          </p:cNvSpPr>
          <p:nvPr>
            <p:ph type="title"/>
          </p:nvPr>
        </p:nvSpPr>
        <p:spPr>
          <a:xfrm>
            <a:off x="1304017" y="804520"/>
            <a:ext cx="6815731" cy="1049235"/>
          </a:xfrm>
        </p:spPr>
        <p:txBody>
          <a:bodyPr vert="horz" lIns="91440" tIns="45720" rIns="91440" bIns="45720" rtlCol="0" anchor="t">
            <a:normAutofit/>
          </a:bodyPr>
          <a:lstStyle/>
          <a:p>
            <a:r>
              <a:rPr lang="en-US" b="0" dirty="0" err="1">
                <a:solidFill>
                  <a:srgbClr val="FFFFFE"/>
                </a:solidFill>
              </a:rPr>
              <a:t>EcoCycle</a:t>
            </a:r>
            <a:endParaRPr lang="en-US" b="0" dirty="0">
              <a:solidFill>
                <a:srgbClr val="FFFFFE"/>
              </a:solidFill>
            </a:endParaRPr>
          </a:p>
        </p:txBody>
      </p:sp>
      <p:sp>
        <p:nvSpPr>
          <p:cNvPr id="4" name="Slide Number Placeholder 3">
            <a:extLst>
              <a:ext uri="{FF2B5EF4-FFF2-40B4-BE49-F238E27FC236}">
                <a16:creationId xmlns:a16="http://schemas.microsoft.com/office/drawing/2014/main" id="{4EBE6A03-9EF1-77DD-3E93-9758015A2CFD}"/>
              </a:ext>
            </a:extLst>
          </p:cNvPr>
          <p:cNvSpPr>
            <a:spLocks noGrp="1"/>
          </p:cNvSpPr>
          <p:nvPr>
            <p:ph type="sldNum" sz="quarter" idx="12"/>
          </p:nvPr>
        </p:nvSpPr>
        <p:spPr>
          <a:xfrm>
            <a:off x="332500" y="798973"/>
            <a:ext cx="811019" cy="503579"/>
          </a:xfrm>
        </p:spPr>
        <p:txBody>
          <a:bodyPr vert="horz" lIns="91440" tIns="45720" rIns="91440" bIns="45720" rtlCol="0" anchor="t">
            <a:normAutofit/>
          </a:bodyPr>
          <a:lstStyle/>
          <a:p>
            <a:pPr algn="r">
              <a:lnSpc>
                <a:spcPct val="90000"/>
              </a:lnSpc>
              <a:spcAft>
                <a:spcPts val="600"/>
              </a:spcAft>
            </a:pPr>
            <a:r>
              <a:rPr lang="en-US" sz="2800" dirty="0">
                <a:solidFill>
                  <a:srgbClr val="7C9BCC"/>
                </a:solidFill>
              </a:rPr>
              <a:t>4</a:t>
            </a:r>
            <a:endParaRPr lang="en-US" sz="2800" noProof="0" dirty="0">
              <a:solidFill>
                <a:srgbClr val="7C9BCC"/>
              </a:solidFill>
            </a:endParaRPr>
          </a:p>
        </p:txBody>
      </p:sp>
      <p:cxnSp>
        <p:nvCxnSpPr>
          <p:cNvPr id="21" name="Straight Connector 20">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7C9BCC"/>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250171ED-5945-7149-3F3A-35840F9E109D}"/>
              </a:ext>
            </a:extLst>
          </p:cNvPr>
          <p:cNvSpPr>
            <a:spLocks noGrp="1"/>
          </p:cNvSpPr>
          <p:nvPr>
            <p:ph idx="1"/>
          </p:nvPr>
        </p:nvSpPr>
        <p:spPr>
          <a:xfrm>
            <a:off x="1304017" y="2015733"/>
            <a:ext cx="6815731" cy="4021267"/>
          </a:xfrm>
        </p:spPr>
        <p:txBody>
          <a:bodyPr vert="horz" lIns="91440" tIns="45720" rIns="91440" bIns="45720" rtlCol="0" anchor="t">
            <a:normAutofit/>
          </a:bodyPr>
          <a:lstStyle/>
          <a:p>
            <a:pPr>
              <a:buClr>
                <a:srgbClr val="7C9BCC"/>
              </a:buClr>
            </a:pPr>
            <a:r>
              <a:rPr lang="en-US" dirty="0">
                <a:solidFill>
                  <a:srgbClr val="FFFFFE"/>
                </a:solidFill>
              </a:rPr>
              <a:t>This name combines the terms "eco" and "cycle," emphasizing the company's commitment to eco-friendly practices and the circular economy. It reflects the smart and innovative approach </a:t>
            </a:r>
            <a:r>
              <a:rPr lang="en-US" dirty="0" err="1">
                <a:solidFill>
                  <a:srgbClr val="FFFFFE"/>
                </a:solidFill>
              </a:rPr>
              <a:t>IntelliCity</a:t>
            </a:r>
            <a:r>
              <a:rPr lang="en-US" dirty="0">
                <a:solidFill>
                  <a:srgbClr val="FFFFFE"/>
                </a:solidFill>
              </a:rPr>
              <a:t> takes towards recycling in the context of smart </a:t>
            </a:r>
            <a:r>
              <a:rPr lang="en-US" dirty="0" err="1">
                <a:solidFill>
                  <a:srgbClr val="FFFFFE"/>
                </a:solidFill>
              </a:rPr>
              <a:t>cities.Feel</a:t>
            </a:r>
            <a:r>
              <a:rPr lang="en-US" dirty="0">
                <a:solidFill>
                  <a:srgbClr val="FFFFFE"/>
                </a:solidFill>
              </a:rPr>
              <a:t> free to customize and adapt the name to align with your company's branding and vision for smart recycling services.</a:t>
            </a:r>
          </a:p>
        </p:txBody>
      </p:sp>
    </p:spTree>
    <p:extLst>
      <p:ext uri="{BB962C8B-B14F-4D97-AF65-F5344CB8AC3E}">
        <p14:creationId xmlns:p14="http://schemas.microsoft.com/office/powerpoint/2010/main" val="110448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purple recycle symbol with a planet earth&#10;&#10;Description automatically generated">
            <a:extLst>
              <a:ext uri="{FF2B5EF4-FFF2-40B4-BE49-F238E27FC236}">
                <a16:creationId xmlns:a16="http://schemas.microsoft.com/office/drawing/2014/main" id="{86855FDB-EEE4-3C09-82C1-F695BF738272}"/>
              </a:ext>
            </a:extLst>
          </p:cNvPr>
          <p:cNvPicPr>
            <a:picLocks noGrp="1" noChangeAspect="1"/>
          </p:cNvPicPr>
          <p:nvPr>
            <p:ph type="pic" sz="quarter" idx="13"/>
          </p:nvPr>
        </p:nvPicPr>
        <p:blipFill rotWithShape="1">
          <a:blip r:embed="rId3">
            <a:alphaModFix amt="50000"/>
          </a:blip>
          <a:srcRect t="17507" r="-1" b="20164"/>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0C3F92C-1A29-21B9-0BAF-B0FEA07E785B}"/>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dirty="0" err="1">
                <a:solidFill>
                  <a:srgbClr val="FFFFFE"/>
                </a:solidFill>
              </a:rPr>
              <a:t>EcoCycle</a:t>
            </a:r>
            <a:endParaRPr lang="en-US" b="0" dirty="0"/>
          </a:p>
        </p:txBody>
      </p:sp>
      <p:sp>
        <p:nvSpPr>
          <p:cNvPr id="4" name="Slide Number Placeholder 3">
            <a:extLst>
              <a:ext uri="{FF2B5EF4-FFF2-40B4-BE49-F238E27FC236}">
                <a16:creationId xmlns:a16="http://schemas.microsoft.com/office/drawing/2014/main" id="{FAAB121F-B6CE-030F-679E-69979CF7EA57}"/>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12</a:t>
            </a:fld>
            <a:endParaRPr lang="en-US" sz="2800" noProof="0">
              <a:solidFill>
                <a:schemeClr val="tx1"/>
              </a:solidFill>
            </a:endParaRPr>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64ABBE-F34F-CF2A-F94C-ABC2FEE2C6F1}"/>
              </a:ext>
            </a:extLst>
          </p:cNvPr>
          <p:cNvSpPr>
            <a:spLocks noGrp="1"/>
          </p:cNvSpPr>
          <p:nvPr>
            <p:ph idx="1"/>
          </p:nvPr>
        </p:nvSpPr>
        <p:spPr>
          <a:xfrm>
            <a:off x="4976636" y="1193800"/>
            <a:ext cx="6085091" cy="4699000"/>
          </a:xfrm>
        </p:spPr>
        <p:txBody>
          <a:bodyPr vert="horz" lIns="91440" tIns="45720" rIns="91440" bIns="45720" rtlCol="0" anchor="ctr">
            <a:normAutofit fontScale="62500" lnSpcReduction="20000"/>
          </a:bodyPr>
          <a:lstStyle/>
          <a:p>
            <a:r>
              <a:rPr lang="en-US" dirty="0" err="1"/>
              <a:t>EcoCycle</a:t>
            </a:r>
            <a:r>
              <a:rPr lang="en-US" dirty="0"/>
              <a:t>, a flagship service offered by </a:t>
            </a:r>
            <a:r>
              <a:rPr lang="en-US" dirty="0" err="1"/>
              <a:t>intelliCity</a:t>
            </a:r>
            <a:r>
              <a:rPr lang="en-US" dirty="0"/>
              <a:t>, represents a groundbreaking leap towards sustainable and eco-friendly smart cities. As an innovative smart recycling solution, </a:t>
            </a:r>
            <a:r>
              <a:rPr lang="en-US" dirty="0" err="1"/>
              <a:t>EcoCycle</a:t>
            </a:r>
            <a:r>
              <a:rPr lang="en-US" dirty="0"/>
              <a:t> is designed to tackle the ever-growing challenge of waste management in urban environments. Leveraging cutting-edge technology, intelligent sensors, and data analytics, </a:t>
            </a:r>
            <a:r>
              <a:rPr lang="en-US" dirty="0" err="1"/>
              <a:t>EcoCycle</a:t>
            </a:r>
            <a:r>
              <a:rPr lang="en-US" dirty="0"/>
              <a:t> streamlines the recycling process, making it more efficient, cost-effective, and environmentally </a:t>
            </a:r>
            <a:r>
              <a:rPr lang="en-US" dirty="0" err="1"/>
              <a:t>conscious.With</a:t>
            </a:r>
            <a:r>
              <a:rPr lang="en-US" dirty="0"/>
              <a:t> </a:t>
            </a:r>
            <a:r>
              <a:rPr lang="en-US" dirty="0" err="1"/>
              <a:t>EcoCycle</a:t>
            </a:r>
            <a:r>
              <a:rPr lang="en-US" dirty="0"/>
              <a:t>, citizens and businesses in smart cities can effortlessly recycle their waste, contributing to reduced landfill usage and minimized carbon footprint. The service provides real-time data insights, enabling city administrators to optimize waste collection routes, track recycling rates, and identify areas for improvement. Through </a:t>
            </a:r>
            <a:r>
              <a:rPr lang="en-US" dirty="0" err="1"/>
              <a:t>EcoCycle</a:t>
            </a:r>
            <a:r>
              <a:rPr lang="en-US" dirty="0"/>
              <a:t>, </a:t>
            </a:r>
            <a:r>
              <a:rPr lang="en-US" dirty="0" err="1"/>
              <a:t>intelliCity</a:t>
            </a:r>
            <a:r>
              <a:rPr lang="en-US" dirty="0"/>
              <a:t> aims to foster a culture of environmental responsibility and sustainability, transforming smart cities into greener, cleaner, and more resilient </a:t>
            </a:r>
            <a:r>
              <a:rPr lang="en-US" dirty="0" err="1"/>
              <a:t>communities.By</a:t>
            </a:r>
            <a:r>
              <a:rPr lang="en-US" dirty="0"/>
              <a:t> combining its expertise in smart services with a strong commitment to environmental stewardship, </a:t>
            </a:r>
            <a:r>
              <a:rPr lang="en-US" dirty="0" err="1"/>
              <a:t>intelliCity</a:t>
            </a:r>
            <a:r>
              <a:rPr lang="en-US" dirty="0"/>
              <a:t> continues to pave the way towards a more sustainable future for urban living, demonstrating the power of innovation in building smarter, greener cities.</a:t>
            </a:r>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1934680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3"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6"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blue text on a black background&#10;&#10;Description automatically generated">
            <a:extLst>
              <a:ext uri="{FF2B5EF4-FFF2-40B4-BE49-F238E27FC236}">
                <a16:creationId xmlns:a16="http://schemas.microsoft.com/office/drawing/2014/main" id="{AE039B52-43CA-132E-DC85-5855D863E2AF}"/>
              </a:ext>
            </a:extLst>
          </p:cNvPr>
          <p:cNvPicPr>
            <a:picLocks noGrp="1" noChangeAspect="1"/>
          </p:cNvPicPr>
          <p:nvPr>
            <p:ph type="pic" sz="quarter" idx="13"/>
          </p:nvPr>
        </p:nvPicPr>
        <p:blipFill rotWithShape="1">
          <a:blip r:embed="rId3">
            <a:alphaModFix amt="50000"/>
          </a:blip>
          <a:srcRect t="12337" r="-1" b="8155"/>
          <a:stretch/>
        </p:blipFill>
        <p:spPr>
          <a:xfrm>
            <a:off x="-9026" y="-18652"/>
            <a:ext cx="12191695" cy="6857990"/>
          </a:xfrm>
          <a:prstGeom prst="rect">
            <a:avLst/>
          </a:prstGeom>
        </p:spPr>
      </p:pic>
      <p:sp>
        <p:nvSpPr>
          <p:cNvPr id="37"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9"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91425E-A33C-99B9-21F5-FD4DC4C635A2}"/>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a:t>technology used</a:t>
            </a:r>
          </a:p>
        </p:txBody>
      </p:sp>
      <p:sp>
        <p:nvSpPr>
          <p:cNvPr id="4" name="Slide Number Placeholder 3">
            <a:extLst>
              <a:ext uri="{FF2B5EF4-FFF2-40B4-BE49-F238E27FC236}">
                <a16:creationId xmlns:a16="http://schemas.microsoft.com/office/drawing/2014/main" id="{45B389B6-CF21-1236-3F34-693A41BF13C4}"/>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13</a:t>
            </a:fld>
            <a:endParaRPr lang="en-US" sz="2800" noProof="0">
              <a:solidFill>
                <a:schemeClr val="tx1"/>
              </a:solidFill>
            </a:endParaRPr>
          </a:p>
        </p:txBody>
      </p:sp>
      <p:cxnSp>
        <p:nvCxnSpPr>
          <p:cNvPr id="40"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9C56D5-4469-7550-0622-6AEF7E133B6B}"/>
              </a:ext>
            </a:extLst>
          </p:cNvPr>
          <p:cNvSpPr>
            <a:spLocks noGrp="1"/>
          </p:cNvSpPr>
          <p:nvPr>
            <p:ph idx="1"/>
          </p:nvPr>
        </p:nvSpPr>
        <p:spPr>
          <a:xfrm>
            <a:off x="4976636" y="1193800"/>
            <a:ext cx="6085091" cy="4699000"/>
          </a:xfrm>
        </p:spPr>
        <p:txBody>
          <a:bodyPr vert="horz" lIns="91440" tIns="45720" rIns="91440" bIns="45720" rtlCol="0" anchor="ctr">
            <a:normAutofit/>
          </a:bodyPr>
          <a:lstStyle/>
          <a:p>
            <a:r>
              <a:rPr lang="en-US" dirty="0"/>
              <a:t>Database: </a:t>
            </a:r>
            <a:r>
              <a:rPr lang="en-US" dirty="0" err="1"/>
              <a:t>mysql</a:t>
            </a:r>
            <a:endParaRPr lang="en-US" dirty="0"/>
          </a:p>
          <a:p>
            <a:r>
              <a:rPr lang="en-US" dirty="0"/>
              <a:t>Backend : Node.js</a:t>
            </a:r>
          </a:p>
          <a:p>
            <a:r>
              <a:rPr lang="en-US" dirty="0"/>
              <a:t>Frontend: React.js</a:t>
            </a:r>
          </a:p>
        </p:txBody>
      </p:sp>
      <p:sp>
        <p:nvSpPr>
          <p:cNvPr id="4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81781836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blue text on a black background&#10;&#10;Description automatically generated">
            <a:extLst>
              <a:ext uri="{FF2B5EF4-FFF2-40B4-BE49-F238E27FC236}">
                <a16:creationId xmlns:a16="http://schemas.microsoft.com/office/drawing/2014/main" id="{076BDF4E-9EE0-2456-25E6-1EEEBC2F418A}"/>
              </a:ext>
            </a:extLst>
          </p:cNvPr>
          <p:cNvPicPr>
            <a:picLocks noGrp="1" noChangeAspect="1"/>
          </p:cNvPicPr>
          <p:nvPr>
            <p:ph type="pic" sz="quarter" idx="13"/>
          </p:nvPr>
        </p:nvPicPr>
        <p:blipFill rotWithShape="1">
          <a:blip r:embed="rId3">
            <a:alphaModFix amt="50000"/>
          </a:blip>
          <a:srcRect t="12337" r="-1" b="8155"/>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13CF9112-19CB-B0CE-F76D-AEE540634883}"/>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dirty="0" err="1"/>
              <a:t>github</a:t>
            </a:r>
            <a:endParaRPr lang="en-US" b="0" dirty="0"/>
          </a:p>
        </p:txBody>
      </p:sp>
      <p:sp>
        <p:nvSpPr>
          <p:cNvPr id="4" name="Slide Number Placeholder 3">
            <a:extLst>
              <a:ext uri="{FF2B5EF4-FFF2-40B4-BE49-F238E27FC236}">
                <a16:creationId xmlns:a16="http://schemas.microsoft.com/office/drawing/2014/main" id="{E7FC18F1-C82B-1748-BFCB-641AE5C10278}"/>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14</a:t>
            </a:fld>
            <a:endParaRPr lang="en-US" sz="2800" noProof="0">
              <a:solidFill>
                <a:schemeClr val="tx1"/>
              </a:solidFill>
            </a:endParaRPr>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2354D7-8856-AC53-8BC0-7A43F560C6BB}"/>
              </a:ext>
            </a:extLst>
          </p:cNvPr>
          <p:cNvSpPr>
            <a:spLocks noGrp="1"/>
          </p:cNvSpPr>
          <p:nvPr>
            <p:ph idx="1"/>
          </p:nvPr>
        </p:nvSpPr>
        <p:spPr>
          <a:xfrm>
            <a:off x="4976636" y="1193800"/>
            <a:ext cx="6085091" cy="4699000"/>
          </a:xfrm>
        </p:spPr>
        <p:txBody>
          <a:bodyPr vert="horz" lIns="91440" tIns="45720" rIns="91440" bIns="45720" rtlCol="0" anchor="ctr">
            <a:normAutofit/>
          </a:bodyPr>
          <a:lstStyle/>
          <a:p>
            <a:r>
              <a:rPr lang="en-US" dirty="0"/>
              <a:t>https://github.com/AliiMuhammed/Modifier-7.0/tree/main</a:t>
            </a:r>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46372544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7FFD2133-BC23-492A-A99B-5D049116043F}"/>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3429000"/>
            <a:ext cx="5143500" cy="835096"/>
          </a:xfrm>
        </p:spPr>
        <p:txBody>
          <a:bodyPr/>
          <a:lstStyle/>
          <a:p>
            <a:r>
              <a:rPr lang="en-US" dirty="0" err="1"/>
              <a:t>intellicity</a:t>
            </a:r>
            <a:endParaRPr lang="en-US"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343650" y="4279970"/>
            <a:ext cx="2850226" cy="1023549"/>
          </a:xfrm>
        </p:spPr>
        <p:txBody>
          <a:bodyPr/>
          <a:lstStyle/>
          <a:p>
            <a:r>
              <a:rPr lang="en-US" b="1" i="0">
                <a:effectLst/>
                <a:latin typeface="-apple-system"/>
              </a:rPr>
              <a:t>Revolutionizing city parking with smart solutions</a:t>
            </a:r>
            <a:endParaRPr lang="en-US" b="1" dirty="0"/>
          </a:p>
        </p:txBody>
      </p:sp>
      <p:pic>
        <p:nvPicPr>
          <p:cNvPr id="10" name="Picture Placeholder 9" descr="city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a:extLst>
              <a:ext uri="{FF2B5EF4-FFF2-40B4-BE49-F238E27FC236}">
                <a16:creationId xmlns:a16="http://schemas.microsoft.com/office/drawing/2014/main" id="{62B1418A-21B6-D490-890C-508A7A374793}"/>
              </a:ext>
            </a:extLst>
          </p:cNvPr>
          <p:cNvPicPr>
            <a:picLocks noChangeAspect="1"/>
          </p:cNvPicPr>
          <p:nvPr/>
        </p:nvPicPr>
        <p:blipFill rotWithShape="1">
          <a:blip r:embed="rId4">
            <a:alphaModFix amt="50000"/>
            <a:grayscl/>
          </a:blip>
          <a:srcRect l="2"/>
          <a:stretch/>
        </p:blipFill>
        <p:spPr>
          <a:xfrm>
            <a:off x="305" y="10"/>
            <a:ext cx="12191695" cy="6857990"/>
          </a:xfrm>
          <a:prstGeom prst="rect">
            <a:avLst/>
          </a:prstGeom>
        </p:spPr>
      </p:pic>
      <p:sp>
        <p:nvSpPr>
          <p:cNvPr id="2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7" name="Rectangle 2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29" name="Straight Connector 2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3F31EF8-80A5-9CA5-EC50-20776E09AB78}"/>
              </a:ext>
            </a:extLst>
          </p:cNvPr>
          <p:cNvSpPr>
            <a:spLocks noGrp="1"/>
          </p:cNvSpPr>
          <p:nvPr>
            <p:ph type="body" idx="1"/>
          </p:nvPr>
        </p:nvSpPr>
        <p:spPr>
          <a:xfrm>
            <a:off x="4976636" y="1193800"/>
            <a:ext cx="6085091" cy="4699000"/>
          </a:xfrm>
        </p:spPr>
        <p:txBody>
          <a:bodyPr vert="horz" lIns="91440" tIns="45720" rIns="91440" bIns="45720" rtlCol="0" anchor="ctr">
            <a:normAutofit fontScale="85000" lnSpcReduction="10000"/>
          </a:bodyPr>
          <a:lstStyle/>
          <a:p>
            <a:pPr marL="342900" indent="-342900" algn="l">
              <a:buAutoNum type="arabicPeriod"/>
            </a:pPr>
            <a:r>
              <a:rPr lang="en-US" b="0" i="0" dirty="0" err="1">
                <a:solidFill>
                  <a:srgbClr val="DBDEE1"/>
                </a:solidFill>
                <a:effectLst/>
                <a:latin typeface="gg sans"/>
              </a:rPr>
              <a:t>Intellicity</a:t>
            </a:r>
            <a:r>
              <a:rPr lang="en-US" b="0" i="0" dirty="0">
                <a:solidFill>
                  <a:srgbClr val="DBDEE1"/>
                </a:solidFill>
                <a:effectLst/>
                <a:latin typeface="gg sans"/>
              </a:rPr>
              <a:t> is a visionary company committed to transforming cities into smarter, sustainable, and efficient urban landscapes. Their wide range of services is designed to cater to the unique needs of modern cities, focusing on smart parking, recycling, energy reduction, and more. By employing advanced sensor technologies and real-time data analytics, </a:t>
            </a:r>
            <a:r>
              <a:rPr lang="en-US" b="0" i="0" dirty="0" err="1">
                <a:solidFill>
                  <a:srgbClr val="DBDEE1"/>
                </a:solidFill>
                <a:effectLst/>
                <a:latin typeface="gg sans"/>
              </a:rPr>
              <a:t>Intellicity</a:t>
            </a:r>
            <a:r>
              <a:rPr lang="en-US" b="0" i="0" dirty="0">
                <a:solidFill>
                  <a:srgbClr val="DBDEE1"/>
                </a:solidFill>
                <a:effectLst/>
                <a:latin typeface="gg sans"/>
              </a:rPr>
              <a:t> optimizes parking spaces, easing traffic congestion and enhancing mobility. Their smart recycling solutions promote waste reduction and responsible recycling practices, contributing to cleaner and greener cities. With expertise in energy management, they implement intelligent solutions to reduce energy consumption and optimize usage, resulting in significant cost savings and reduced carbon footprints. Collaborating with local governments, businesses, and communities, </a:t>
            </a:r>
            <a:r>
              <a:rPr lang="en-US" b="0" i="0" dirty="0" err="1">
                <a:solidFill>
                  <a:srgbClr val="DBDEE1"/>
                </a:solidFill>
                <a:effectLst/>
                <a:latin typeface="gg sans"/>
              </a:rPr>
              <a:t>Intellicity</a:t>
            </a:r>
            <a:r>
              <a:rPr lang="en-US" b="0" i="0" dirty="0">
                <a:solidFill>
                  <a:srgbClr val="DBDEE1"/>
                </a:solidFill>
                <a:effectLst/>
                <a:latin typeface="gg sans"/>
              </a:rPr>
              <a:t> designs customized and scalable solutions that address specific urban challenges. Their dedicated team of experts strives to create future-proof solutions that harmoniously blend technology and innovation with the needs of the people and the planet. Join </a:t>
            </a:r>
            <a:r>
              <a:rPr lang="en-US" b="0" i="0" dirty="0" err="1">
                <a:solidFill>
                  <a:srgbClr val="DBDEE1"/>
                </a:solidFill>
                <a:effectLst/>
                <a:latin typeface="gg sans"/>
              </a:rPr>
              <a:t>Intellicity</a:t>
            </a:r>
            <a:r>
              <a:rPr lang="en-US" b="0" i="0" dirty="0">
                <a:solidFill>
                  <a:srgbClr val="DBDEE1"/>
                </a:solidFill>
                <a:effectLst/>
                <a:latin typeface="gg sans"/>
              </a:rPr>
              <a:t> in their mission to build resilient, sustainable, and intelligent cities, setting a path for a brighter urban future.</a:t>
            </a:r>
            <a:endParaRPr lang="en-US" b="1" dirty="0">
              <a:solidFill>
                <a:schemeClr val="tx1"/>
              </a:solidFill>
            </a:endParaRPr>
          </a:p>
        </p:txBody>
      </p:sp>
      <p:sp>
        <p:nvSpPr>
          <p:cNvPr id="3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30" name="Picture 29" descr="A logo of a city&#10;&#10;Description automatically generated">
            <a:extLst>
              <a:ext uri="{FF2B5EF4-FFF2-40B4-BE49-F238E27FC236}">
                <a16:creationId xmlns:a16="http://schemas.microsoft.com/office/drawing/2014/main" id="{E11A40D7-2BF5-3448-F450-310524EAF1F9}"/>
              </a:ext>
            </a:extLst>
          </p:cNvPr>
          <p:cNvPicPr>
            <a:picLocks noChangeAspect="1"/>
          </p:cNvPicPr>
          <p:nvPr/>
        </p:nvPicPr>
        <p:blipFill>
          <a:blip r:embed="rId5"/>
          <a:stretch>
            <a:fillRect/>
          </a:stretch>
        </p:blipFill>
        <p:spPr>
          <a:xfrm>
            <a:off x="1453587" y="1401494"/>
            <a:ext cx="2681422" cy="4055011"/>
          </a:xfrm>
          <a:prstGeom prst="rect">
            <a:avLst/>
          </a:prstGeom>
        </p:spPr>
      </p:pic>
    </p:spTree>
    <p:extLst>
      <p:ext uri="{BB962C8B-B14F-4D97-AF65-F5344CB8AC3E}">
        <p14:creationId xmlns:p14="http://schemas.microsoft.com/office/powerpoint/2010/main" val="31875330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8" name="Rectangle 57">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9" name="Picture 59">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0" name="Straight Connector 61">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63">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1" name="Picture Placeholder 10" descr="A blue text on a black background&#10;&#10;Description automatically generated">
            <a:extLst>
              <a:ext uri="{FF2B5EF4-FFF2-40B4-BE49-F238E27FC236}">
                <a16:creationId xmlns:a16="http://schemas.microsoft.com/office/drawing/2014/main" id="{D64B8667-D62C-C883-55F8-B80D95416ED2}"/>
              </a:ext>
            </a:extLst>
          </p:cNvPr>
          <p:cNvPicPr>
            <a:picLocks noGrp="1" noChangeAspect="1"/>
          </p:cNvPicPr>
          <p:nvPr>
            <p:ph type="pic" sz="quarter" idx="13"/>
          </p:nvPr>
        </p:nvPicPr>
        <p:blipFill rotWithShape="1">
          <a:blip r:embed="rId3"/>
          <a:srcRect t="15975" r="9090" b="11745"/>
          <a:stretch/>
        </p:blipFill>
        <p:spPr>
          <a:xfrm>
            <a:off x="305" y="10"/>
            <a:ext cx="12191695" cy="6857990"/>
          </a:xfrm>
          <a:prstGeom prst="rect">
            <a:avLst/>
          </a:prstGeom>
        </p:spPr>
      </p:pic>
      <p:sp>
        <p:nvSpPr>
          <p:cNvPr id="82" name="Rectangle 6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74675-BECC-0927-7A61-6119FBD64218}"/>
              </a:ext>
            </a:extLst>
          </p:cNvPr>
          <p:cNvSpPr>
            <a:spLocks noGrp="1"/>
          </p:cNvSpPr>
          <p:nvPr>
            <p:ph type="title"/>
          </p:nvPr>
        </p:nvSpPr>
        <p:spPr>
          <a:xfrm>
            <a:off x="1304017" y="804520"/>
            <a:ext cx="6815731" cy="1049235"/>
          </a:xfrm>
        </p:spPr>
        <p:txBody>
          <a:bodyPr vert="horz" lIns="91440" tIns="45720" rIns="91440" bIns="45720" rtlCol="0" anchor="t">
            <a:normAutofit/>
          </a:bodyPr>
          <a:lstStyle/>
          <a:p>
            <a:pPr algn="l"/>
            <a:r>
              <a:rPr lang="en-US" sz="3200" b="0">
                <a:solidFill>
                  <a:srgbClr val="FFFFFE"/>
                </a:solidFill>
              </a:rPr>
              <a:t>Our services</a:t>
            </a:r>
          </a:p>
        </p:txBody>
      </p:sp>
      <p:sp>
        <p:nvSpPr>
          <p:cNvPr id="4" name="Slide Number Placeholder 3">
            <a:extLst>
              <a:ext uri="{FF2B5EF4-FFF2-40B4-BE49-F238E27FC236}">
                <a16:creationId xmlns:a16="http://schemas.microsoft.com/office/drawing/2014/main" id="{E6D83149-7EF4-1855-1F9E-B8FE5F7E8AF2}"/>
              </a:ext>
            </a:extLst>
          </p:cNvPr>
          <p:cNvSpPr>
            <a:spLocks noGrp="1"/>
          </p:cNvSpPr>
          <p:nvPr>
            <p:ph type="sldNum" sz="quarter" idx="12"/>
          </p:nvPr>
        </p:nvSpPr>
        <p:spPr>
          <a:xfrm>
            <a:off x="332500" y="798973"/>
            <a:ext cx="811019" cy="503579"/>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rgbClr val="0059B9"/>
                </a:solidFill>
              </a:rPr>
              <a:pPr algn="r">
                <a:lnSpc>
                  <a:spcPct val="90000"/>
                </a:lnSpc>
                <a:spcAft>
                  <a:spcPts val="600"/>
                </a:spcAft>
              </a:pPr>
              <a:t>4</a:t>
            </a:fld>
            <a:endParaRPr lang="en-US" sz="2800" noProof="0">
              <a:solidFill>
                <a:srgbClr val="0059B9"/>
              </a:solidFill>
            </a:endParaRPr>
          </a:p>
        </p:txBody>
      </p:sp>
      <p:cxnSp>
        <p:nvCxnSpPr>
          <p:cNvPr id="83" name="Straight Connector 6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0059B9"/>
            </a:solidFill>
          </a:ln>
        </p:spPr>
        <p:style>
          <a:lnRef idx="3">
            <a:schemeClr val="accent1"/>
          </a:lnRef>
          <a:fillRef idx="0">
            <a:schemeClr val="accent1"/>
          </a:fillRef>
          <a:effectRef idx="2">
            <a:schemeClr val="accent1"/>
          </a:effectRef>
          <a:fontRef idx="minor">
            <a:schemeClr val="tx1"/>
          </a:fontRef>
        </p:style>
      </p:cxnSp>
      <p:sp>
        <p:nvSpPr>
          <p:cNvPr id="3" name="Text Placeholder 2">
            <a:extLst>
              <a:ext uri="{FF2B5EF4-FFF2-40B4-BE49-F238E27FC236}">
                <a16:creationId xmlns:a16="http://schemas.microsoft.com/office/drawing/2014/main" id="{45F526CD-C881-8944-F704-A0F2DC6824EE}"/>
              </a:ext>
            </a:extLst>
          </p:cNvPr>
          <p:cNvSpPr>
            <a:spLocks noGrp="1"/>
          </p:cNvSpPr>
          <p:nvPr>
            <p:ph type="body" idx="1"/>
          </p:nvPr>
        </p:nvSpPr>
        <p:spPr>
          <a:xfrm>
            <a:off x="1304017" y="2015733"/>
            <a:ext cx="6815731" cy="4021267"/>
          </a:xfrm>
        </p:spPr>
        <p:txBody>
          <a:bodyPr vert="horz" lIns="91440" tIns="45720" rIns="91440" bIns="45720" rtlCol="0" anchor="t">
            <a:normAutofit/>
          </a:bodyPr>
          <a:lstStyle/>
          <a:p>
            <a:pPr marL="342900" indent="-228600" algn="l">
              <a:buClr>
                <a:srgbClr val="0059B9"/>
              </a:buClr>
              <a:buFont typeface="Arial" panose="020B0604020202020204" pitchFamily="34" charset="0"/>
              <a:buChar char="•"/>
            </a:pPr>
            <a:r>
              <a:rPr lang="en-US" dirty="0" err="1">
                <a:solidFill>
                  <a:srgbClr val="FFFFFE"/>
                </a:solidFill>
              </a:rPr>
              <a:t>EnSmart</a:t>
            </a:r>
            <a:endParaRPr lang="en-US" dirty="0">
              <a:solidFill>
                <a:srgbClr val="FFFFFE"/>
              </a:solidFill>
            </a:endParaRPr>
          </a:p>
          <a:p>
            <a:pPr marL="342900" indent="-228600" algn="l">
              <a:buClr>
                <a:srgbClr val="0059B9"/>
              </a:buClr>
              <a:buFont typeface="Arial" panose="020B0604020202020204" pitchFamily="34" charset="0"/>
              <a:buChar char="•"/>
            </a:pPr>
            <a:r>
              <a:rPr lang="en-US" dirty="0">
                <a:solidFill>
                  <a:srgbClr val="FFFFFE"/>
                </a:solidFill>
              </a:rPr>
              <a:t> </a:t>
            </a:r>
            <a:r>
              <a:rPr lang="en-US" dirty="0" err="1">
                <a:solidFill>
                  <a:srgbClr val="FFFFFE"/>
                </a:solidFill>
              </a:rPr>
              <a:t>ParkSense</a:t>
            </a:r>
            <a:endParaRPr lang="en-US" dirty="0">
              <a:solidFill>
                <a:srgbClr val="FFFFFE"/>
              </a:solidFill>
            </a:endParaRPr>
          </a:p>
          <a:p>
            <a:pPr marL="342900" indent="-228600" algn="l">
              <a:buClr>
                <a:srgbClr val="0059B9"/>
              </a:buClr>
              <a:buFont typeface="Arial" panose="020B0604020202020204" pitchFamily="34" charset="0"/>
              <a:buChar char="•"/>
            </a:pPr>
            <a:r>
              <a:rPr lang="en-US" dirty="0" err="1">
                <a:solidFill>
                  <a:srgbClr val="FFFFFE"/>
                </a:solidFill>
              </a:rPr>
              <a:t>MobiliCity</a:t>
            </a:r>
            <a:endParaRPr lang="en-US" dirty="0">
              <a:solidFill>
                <a:srgbClr val="FFFFFE"/>
              </a:solidFill>
            </a:endParaRPr>
          </a:p>
          <a:p>
            <a:pPr marL="342900" indent="-228600" algn="l">
              <a:buClr>
                <a:srgbClr val="0059B9"/>
              </a:buClr>
              <a:buFont typeface="Arial" panose="020B0604020202020204" pitchFamily="34" charset="0"/>
              <a:buChar char="•"/>
            </a:pPr>
            <a:r>
              <a:rPr lang="en-US" dirty="0">
                <a:solidFill>
                  <a:srgbClr val="FFFFFE"/>
                </a:solidFill>
              </a:rPr>
              <a:t> </a:t>
            </a:r>
            <a:r>
              <a:rPr lang="en-US" dirty="0" err="1">
                <a:solidFill>
                  <a:srgbClr val="FFFFFE"/>
                </a:solidFill>
              </a:rPr>
              <a:t>EcoCycle</a:t>
            </a:r>
            <a:endParaRPr lang="en-US" dirty="0">
              <a:solidFill>
                <a:srgbClr val="FFFFFE"/>
              </a:solidFill>
            </a:endParaRPr>
          </a:p>
        </p:txBody>
      </p:sp>
    </p:spTree>
    <p:extLst>
      <p:ext uri="{BB962C8B-B14F-4D97-AF65-F5344CB8AC3E}">
        <p14:creationId xmlns:p14="http://schemas.microsoft.com/office/powerpoint/2010/main" val="411864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3"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Placeholder 6" descr="skyscrap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a:ext>
            </a:extLst>
          </a:blip>
          <a:srcRect l="9091" t="22972" b="21140"/>
          <a:stretch/>
        </p:blipFill>
        <p:spPr>
          <a:xfrm>
            <a:off x="2" y="10"/>
            <a:ext cx="12191695" cy="6857990"/>
          </a:xfrm>
          <a:prstGeom prst="rect">
            <a:avLst/>
          </a:prstGeom>
        </p:spPr>
      </p:pic>
      <p:sp>
        <p:nvSpPr>
          <p:cNvPr id="36" name="Rectangle 19">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4063421" y="804520"/>
            <a:ext cx="6815731" cy="1049235"/>
          </a:xfrm>
        </p:spPr>
        <p:txBody>
          <a:bodyPr vert="horz" lIns="91440" tIns="45720" rIns="91440" bIns="45720" rtlCol="0" anchor="t">
            <a:normAutofit/>
          </a:bodyPr>
          <a:lstStyle/>
          <a:p>
            <a:r>
              <a:rPr lang="en-US" b="0" dirty="0" err="1">
                <a:solidFill>
                  <a:srgbClr val="FFFFFE"/>
                </a:solidFill>
              </a:rPr>
              <a:t>EnSmart</a:t>
            </a:r>
            <a:r>
              <a:rPr lang="en-US" b="0" dirty="0">
                <a:solidFill>
                  <a:srgbClr val="FFFFFE"/>
                </a:solidFill>
              </a:rPr>
              <a:t>:</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051009" y="798973"/>
            <a:ext cx="811019" cy="503579"/>
          </a:xfrm>
        </p:spPr>
        <p:txBody>
          <a:bodyPr vert="horz" lIns="91440" tIns="45720" rIns="91440" bIns="45720" rtlCol="0" anchor="t">
            <a:normAutofit/>
          </a:bodyPr>
          <a:lstStyle/>
          <a:p>
            <a:pPr algn="l">
              <a:lnSpc>
                <a:spcPct val="90000"/>
              </a:lnSpc>
              <a:spcAft>
                <a:spcPts val="600"/>
              </a:spcAft>
            </a:pPr>
            <a:r>
              <a:rPr lang="en-US" sz="2800" dirty="0">
                <a:solidFill>
                  <a:srgbClr val="3D638D"/>
                </a:solidFill>
              </a:rPr>
              <a:t>1</a:t>
            </a:r>
          </a:p>
        </p:txBody>
      </p:sp>
      <p:cxnSp>
        <p:nvCxnSpPr>
          <p:cNvPr id="37" name="Straight Connector 21">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3D638D"/>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4063421" y="2015733"/>
            <a:ext cx="6815731" cy="4021267"/>
          </a:xfrm>
        </p:spPr>
        <p:txBody>
          <a:bodyPr vert="horz" lIns="91440" tIns="45720" rIns="91440" bIns="45720" rtlCol="0" anchor="t">
            <a:normAutofit/>
          </a:bodyPr>
          <a:lstStyle/>
          <a:p>
            <a:pPr marL="0">
              <a:buClr>
                <a:srgbClr val="3D638D"/>
              </a:buClr>
            </a:pPr>
            <a:r>
              <a:rPr lang="en-US" dirty="0">
                <a:solidFill>
                  <a:srgbClr val="FFFFFE"/>
                </a:solidFill>
              </a:rPr>
              <a:t>This name combines "En" as a representation of energy and "Smart" to emphasize the company's focus on smart solutions. It highlights </a:t>
            </a:r>
            <a:r>
              <a:rPr lang="en-US" dirty="0" err="1">
                <a:solidFill>
                  <a:srgbClr val="FFFFFE"/>
                </a:solidFill>
              </a:rPr>
              <a:t>IntelliCity's</a:t>
            </a:r>
            <a:r>
              <a:rPr lang="en-US" dirty="0">
                <a:solidFill>
                  <a:srgbClr val="FFFFFE"/>
                </a:solidFill>
              </a:rPr>
              <a:t> commitment to empowering cities with energy-efficient practices and technologies.</a:t>
            </a:r>
          </a:p>
        </p:txBody>
      </p:sp>
    </p:spTree>
    <p:extLst>
      <p:ext uri="{BB962C8B-B14F-4D97-AF65-F5344CB8AC3E}">
        <p14:creationId xmlns:p14="http://schemas.microsoft.com/office/powerpoint/2010/main" val="433561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B0DCB91B-9839-A766-5F7C-3AC60717E1A0}"/>
              </a:ext>
            </a:extLst>
          </p:cNvPr>
          <p:cNvPicPr>
            <a:picLocks noGrp="1" noChangeAspect="1"/>
          </p:cNvPicPr>
          <p:nvPr>
            <p:ph type="pic" sz="quarter" idx="13"/>
          </p:nvPr>
        </p:nvPicPr>
        <p:blipFill rotWithShape="1">
          <a:blip r:embed="rId3">
            <a:alphaModFix amt="50000"/>
          </a:blip>
          <a:srcRect t="30859" b="18093"/>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E12AAA6-BF8E-5A1A-64E8-B762445B61EB}"/>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dirty="0" err="1"/>
              <a:t>EnSmart</a:t>
            </a:r>
            <a:endParaRPr lang="en-US" b="0" dirty="0"/>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8848CD-CC77-7EE7-3284-0E9DCA7C5411}"/>
              </a:ext>
            </a:extLst>
          </p:cNvPr>
          <p:cNvSpPr>
            <a:spLocks noGrp="1"/>
          </p:cNvSpPr>
          <p:nvPr>
            <p:ph idx="1"/>
          </p:nvPr>
        </p:nvSpPr>
        <p:spPr>
          <a:xfrm>
            <a:off x="4976636" y="1193800"/>
            <a:ext cx="6085091" cy="4699000"/>
          </a:xfrm>
        </p:spPr>
        <p:txBody>
          <a:bodyPr vert="horz" lIns="91440" tIns="45720" rIns="91440" bIns="45720" rtlCol="0" anchor="ctr">
            <a:normAutofit fontScale="47500" lnSpcReduction="20000"/>
          </a:bodyPr>
          <a:lstStyle/>
          <a:p>
            <a:pPr marL="0" indent="0">
              <a:buNone/>
            </a:pPr>
            <a:r>
              <a:rPr lang="en-US" dirty="0" err="1"/>
              <a:t>EnSmart</a:t>
            </a:r>
            <a:r>
              <a:rPr lang="en-US" dirty="0"/>
              <a:t> is a smart energy management service provided by </a:t>
            </a:r>
            <a:r>
              <a:rPr lang="en-US" dirty="0" err="1"/>
              <a:t>IntelliCity</a:t>
            </a:r>
            <a:r>
              <a:rPr lang="en-US" dirty="0"/>
              <a:t>, which is designed to help cities and businesses improve energy efficiency and reduce their environmental impact. The service uses a combination of innovative technologies and data analytics to monitor energy consumption, identify inefficiencies, and optimize energy usage in buildings, transportation systems, and other urban </a:t>
            </a:r>
            <a:r>
              <a:rPr lang="en-US" dirty="0" err="1"/>
              <a:t>infrastructure.EnSmart's</a:t>
            </a:r>
            <a:r>
              <a:rPr lang="en-US" dirty="0"/>
              <a:t> solutions include:</a:t>
            </a:r>
          </a:p>
          <a:p>
            <a:pPr marL="457200" indent="-457200">
              <a:buAutoNum type="arabicPeriod"/>
            </a:pPr>
            <a:r>
              <a:rPr lang="en-US" dirty="0"/>
              <a:t>Smart building systems: </a:t>
            </a:r>
            <a:r>
              <a:rPr lang="en-US" dirty="0" err="1"/>
              <a:t>EnSmart's</a:t>
            </a:r>
            <a:r>
              <a:rPr lang="en-US" dirty="0"/>
              <a:t> smart building systems use sensors and automation to optimize energy usage in commercial and residential buildings. The system can adjust lighting, heating, cooling, and ventilation systems based on occupancy, weather, and other factors, to reduce energy waste and improve comfort.</a:t>
            </a:r>
          </a:p>
          <a:p>
            <a:pPr marL="457200" indent="-457200">
              <a:buAutoNum type="arabicPeriod"/>
            </a:pPr>
            <a:r>
              <a:rPr lang="en-US" dirty="0"/>
              <a:t>2. Smart transportation systems: </a:t>
            </a:r>
            <a:r>
              <a:rPr lang="en-US" dirty="0" err="1"/>
              <a:t>EnSmart's</a:t>
            </a:r>
            <a:r>
              <a:rPr lang="en-US" dirty="0"/>
              <a:t> smart transportation systems use data analytics and real-time monitoring to optimize traffic flow and reduce congestion. The system can provide real-time information about traffic conditions, parking availability, and public transport options, to help drivers and commuters make more informed choices.</a:t>
            </a:r>
          </a:p>
          <a:p>
            <a:pPr marL="457200" indent="-457200">
              <a:buAutoNum type="arabicPeriod"/>
            </a:pPr>
            <a:r>
              <a:rPr lang="en-US" dirty="0"/>
              <a:t>3. Renewable energy solutions: </a:t>
            </a:r>
            <a:r>
              <a:rPr lang="en-US" dirty="0" err="1"/>
              <a:t>EnSmart's</a:t>
            </a:r>
            <a:r>
              <a:rPr lang="en-US" dirty="0"/>
              <a:t> renewable energy solutions include solar panels, wind turbines, and other clean energy technologies, which can help cities and businesses reduce their dependence on fossil fuels and lower their carbon </a:t>
            </a:r>
            <a:r>
              <a:rPr lang="en-US" dirty="0" err="1"/>
              <a:t>footprint.Overall</a:t>
            </a:r>
            <a:r>
              <a:rPr lang="en-US" dirty="0"/>
              <a:t>, </a:t>
            </a:r>
            <a:r>
              <a:rPr lang="en-US" dirty="0" err="1"/>
              <a:t>EnSmart</a:t>
            </a:r>
            <a:r>
              <a:rPr lang="en-US" dirty="0"/>
              <a:t> is a comprehensive smart energy management service that helps cities and businesses achieve their sustainability goals and create a more livable and energy-efficient urban environment. The service empowers communities to take control of their energy usage and reduce their environmental impact, while also improving quality of life for residents and visitors.</a:t>
            </a:r>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55381186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7" name="Rectangle 34">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8" name="Picture 36">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9" name="Straight Connector 38">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0">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Placeholder 6" descr="skyscrap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a:ext>
            </a:extLst>
          </a:blip>
          <a:srcRect t="22797" r="9090" b="26066"/>
          <a:stretch/>
        </p:blipFill>
        <p:spPr>
          <a:xfrm>
            <a:off x="305" y="10"/>
            <a:ext cx="12191695" cy="6857990"/>
          </a:xfrm>
          <a:prstGeom prst="rect">
            <a:avLst/>
          </a:prstGeom>
        </p:spPr>
      </p:pic>
      <p:sp>
        <p:nvSpPr>
          <p:cNvPr id="51" name="Rectangle 42">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1304017" y="804520"/>
            <a:ext cx="6815731" cy="1049235"/>
          </a:xfrm>
        </p:spPr>
        <p:txBody>
          <a:bodyPr vert="horz" lIns="91440" tIns="45720" rIns="91440" bIns="45720" rtlCol="0" anchor="t">
            <a:normAutofit/>
          </a:bodyPr>
          <a:lstStyle/>
          <a:p>
            <a:r>
              <a:rPr lang="en-US" b="0" dirty="0" err="1">
                <a:solidFill>
                  <a:srgbClr val="FFFFFE"/>
                </a:solidFill>
              </a:rPr>
              <a:t>ParkSense</a:t>
            </a:r>
            <a:endParaRPr lang="en-US" b="0" dirty="0">
              <a:solidFill>
                <a:srgbClr val="FFFFFE"/>
              </a:solidFill>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a:xfrm>
            <a:off x="332500" y="798973"/>
            <a:ext cx="811019" cy="503579"/>
          </a:xfrm>
        </p:spPr>
        <p:txBody>
          <a:bodyPr vert="horz" lIns="91440" tIns="45720" rIns="91440" bIns="45720" rtlCol="0" anchor="t">
            <a:normAutofit/>
          </a:bodyPr>
          <a:lstStyle/>
          <a:p>
            <a:pPr algn="r">
              <a:lnSpc>
                <a:spcPct val="90000"/>
              </a:lnSpc>
              <a:spcAft>
                <a:spcPts val="600"/>
              </a:spcAft>
            </a:pPr>
            <a:r>
              <a:rPr lang="en-US" sz="2800" dirty="0">
                <a:solidFill>
                  <a:srgbClr val="7C9BCC"/>
                </a:solidFill>
              </a:rPr>
              <a:t>2</a:t>
            </a:r>
          </a:p>
        </p:txBody>
      </p:sp>
      <p:cxnSp>
        <p:nvCxnSpPr>
          <p:cNvPr id="52" name="Straight Connector 44">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7C9BCC"/>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1304017" y="2015733"/>
            <a:ext cx="6815731" cy="4021267"/>
          </a:xfrm>
        </p:spPr>
        <p:txBody>
          <a:bodyPr vert="horz" lIns="91440" tIns="45720" rIns="91440" bIns="45720" rtlCol="0" anchor="t">
            <a:normAutofit/>
          </a:bodyPr>
          <a:lstStyle/>
          <a:p>
            <a:pPr marL="0">
              <a:buClr>
                <a:srgbClr val="7C9BCC"/>
              </a:buClr>
            </a:pPr>
            <a:r>
              <a:rPr lang="en-US" sz="2200" dirty="0">
                <a:solidFill>
                  <a:srgbClr val="FFFFFE"/>
                </a:solidFill>
              </a:rPr>
              <a:t>This name combines the idea of "parking" with "sense," implying the use of advanced technology and intelligence to enhance the parking experience in smart cities. It conveys the company's focus on smart solutions and aligns with </a:t>
            </a:r>
            <a:r>
              <a:rPr lang="en-US" sz="2200" dirty="0" err="1">
                <a:solidFill>
                  <a:srgbClr val="FFFFFE"/>
                </a:solidFill>
              </a:rPr>
              <a:t>IntelliCity's</a:t>
            </a:r>
            <a:r>
              <a:rPr lang="en-US" sz="2200" dirty="0">
                <a:solidFill>
                  <a:srgbClr val="FFFFFE"/>
                </a:solidFill>
              </a:rPr>
              <a:t> overall mission in the field of smart cities.</a:t>
            </a:r>
          </a:p>
        </p:txBody>
      </p:sp>
    </p:spTree>
    <p:extLst>
      <p:ext uri="{BB962C8B-B14F-4D97-AF65-F5344CB8AC3E}">
        <p14:creationId xmlns:p14="http://schemas.microsoft.com/office/powerpoint/2010/main" val="96173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car with a location pin&#10;&#10;Description automatically generated">
            <a:extLst>
              <a:ext uri="{FF2B5EF4-FFF2-40B4-BE49-F238E27FC236}">
                <a16:creationId xmlns:a16="http://schemas.microsoft.com/office/drawing/2014/main" id="{0914ABE9-74BA-C024-2565-BC643550C2E7}"/>
              </a:ext>
            </a:extLst>
          </p:cNvPr>
          <p:cNvPicPr>
            <a:picLocks noGrp="1" noChangeAspect="1"/>
          </p:cNvPicPr>
          <p:nvPr>
            <p:ph type="pic" sz="quarter" idx="13"/>
          </p:nvPr>
        </p:nvPicPr>
        <p:blipFill rotWithShape="1">
          <a:blip r:embed="rId3">
            <a:alphaModFix amt="50000"/>
          </a:blip>
          <a:srcRect l="7148" r="2631" b="-1"/>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AD90CB8-4A29-1229-7BA0-8D02EB7FC2A3}"/>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dirty="0" err="1"/>
              <a:t>ParkSense</a:t>
            </a:r>
            <a:endParaRPr lang="en-US" b="0" dirty="0"/>
          </a:p>
        </p:txBody>
      </p:sp>
      <p:sp>
        <p:nvSpPr>
          <p:cNvPr id="4" name="Slide Number Placeholder 3">
            <a:extLst>
              <a:ext uri="{FF2B5EF4-FFF2-40B4-BE49-F238E27FC236}">
                <a16:creationId xmlns:a16="http://schemas.microsoft.com/office/drawing/2014/main" id="{17ABCB7A-22CD-9FC9-317C-CBCF7465902F}"/>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8</a:t>
            </a:fld>
            <a:endParaRPr lang="en-US" sz="2800" noProof="0">
              <a:solidFill>
                <a:schemeClr val="tx1"/>
              </a:solidFill>
            </a:endParaRPr>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D2E797-0D27-D1A0-7BD3-831AC5B432C5}"/>
              </a:ext>
            </a:extLst>
          </p:cNvPr>
          <p:cNvSpPr>
            <a:spLocks noGrp="1"/>
          </p:cNvSpPr>
          <p:nvPr>
            <p:ph idx="1"/>
          </p:nvPr>
        </p:nvSpPr>
        <p:spPr>
          <a:xfrm>
            <a:off x="4976327" y="103092"/>
            <a:ext cx="6085091" cy="6651816"/>
          </a:xfrm>
        </p:spPr>
        <p:txBody>
          <a:bodyPr vert="horz" lIns="91440" tIns="45720" rIns="91440" bIns="45720" rtlCol="0" anchor="ctr">
            <a:noAutofit/>
          </a:bodyPr>
          <a:lstStyle/>
          <a:p>
            <a:r>
              <a:rPr lang="en-US" sz="1800" dirty="0" err="1"/>
              <a:t>ParkSense</a:t>
            </a:r>
            <a:r>
              <a:rPr lang="en-US" sz="1800" dirty="0"/>
              <a:t> is a smart parking solution that uses sensors and data analytics to help drivers find available parking spaces quickly and easily. The system includes a network of sensors installed in parking spaces, which detect whether a space is occupied or vacant. This data is then sent to a central server, which processes the information and creates a real-time map of available parking </a:t>
            </a:r>
            <a:r>
              <a:rPr lang="en-US" sz="1800" dirty="0" err="1"/>
              <a:t>spaces.Drivers</a:t>
            </a:r>
            <a:r>
              <a:rPr lang="en-US" sz="1800" dirty="0"/>
              <a:t> can access this map through a mobile app or other digital platform, which shows the location and availability of parking spaces in real-time. This helps drivers save time and reduce frustration by eliminating the need to search for parking spaces </a:t>
            </a:r>
            <a:r>
              <a:rPr lang="en-US" sz="1800" dirty="0" err="1"/>
              <a:t>manually.ParkSense</a:t>
            </a:r>
            <a:r>
              <a:rPr lang="en-US" sz="1800" dirty="0"/>
              <a:t> also provides benefits for parking operators and city planners. By providing real-time data on parking space utilization, the system can help optimize parking space allocation and reduce congestion in high-traffic areas. It can also help parking operators improve revenue by reducing the time that parking spaces sit </a:t>
            </a:r>
            <a:r>
              <a:rPr lang="en-US" sz="1800" dirty="0" err="1"/>
              <a:t>empty.Overall</a:t>
            </a:r>
            <a:r>
              <a:rPr lang="en-US" sz="1800" dirty="0"/>
              <a:t>, </a:t>
            </a:r>
            <a:r>
              <a:rPr lang="en-US" sz="1800" dirty="0" err="1"/>
              <a:t>ParkSense</a:t>
            </a:r>
            <a:r>
              <a:rPr lang="en-US" sz="1800" dirty="0"/>
              <a:t> is a smart parking solution that uses technology to improve the parking experience for drivers and optimize parking space utilization for parking operators and city planners.</a:t>
            </a:r>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88392638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4" name="Picture 3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6" name="Straight Connector 3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Placeholder 6" descr="skyscrappers">
            <a:extLst>
              <a:ext uri="{FF2B5EF4-FFF2-40B4-BE49-F238E27FC236}">
                <a16:creationId xmlns:a16="http://schemas.microsoft.com/office/drawing/2014/main" id="{A8B799E8-A428-1E38-C1EF-18542F1715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091" t="26237" b="22625"/>
          <a:stretch/>
        </p:blipFill>
        <p:spPr>
          <a:xfrm>
            <a:off x="2" y="10"/>
            <a:ext cx="12191695" cy="6857990"/>
          </a:xfrm>
          <a:prstGeom prst="rect">
            <a:avLst/>
          </a:prstGeom>
        </p:spPr>
      </p:pic>
      <p:sp>
        <p:nvSpPr>
          <p:cNvPr id="40" name="Rectangle 39">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itle 1">
            <a:extLst>
              <a:ext uri="{FF2B5EF4-FFF2-40B4-BE49-F238E27FC236}">
                <a16:creationId xmlns:a16="http://schemas.microsoft.com/office/drawing/2014/main" id="{857C4D28-25CC-E562-93D5-EF1853A8A316}"/>
              </a:ext>
            </a:extLst>
          </p:cNvPr>
          <p:cNvSpPr>
            <a:spLocks noGrp="1"/>
          </p:cNvSpPr>
          <p:nvPr>
            <p:ph type="title"/>
          </p:nvPr>
        </p:nvSpPr>
        <p:spPr>
          <a:xfrm>
            <a:off x="4063421" y="804520"/>
            <a:ext cx="6815731" cy="1049235"/>
          </a:xfrm>
        </p:spPr>
        <p:txBody>
          <a:bodyPr vert="horz" lIns="91440" tIns="45720" rIns="91440" bIns="45720" rtlCol="0" anchor="t">
            <a:normAutofit/>
          </a:bodyPr>
          <a:lstStyle/>
          <a:p>
            <a:r>
              <a:rPr lang="en-US" b="0" dirty="0" err="1">
                <a:solidFill>
                  <a:srgbClr val="FFFFFE"/>
                </a:solidFill>
              </a:rPr>
              <a:t>MobiliCity</a:t>
            </a:r>
            <a:endParaRPr lang="en-US" b="0" dirty="0">
              <a:solidFill>
                <a:srgbClr val="FFFFFE"/>
              </a:solidFill>
            </a:endParaRPr>
          </a:p>
        </p:txBody>
      </p:sp>
      <p:sp>
        <p:nvSpPr>
          <p:cNvPr id="4" name="Slide Number Placeholder 3">
            <a:extLst>
              <a:ext uri="{FF2B5EF4-FFF2-40B4-BE49-F238E27FC236}">
                <a16:creationId xmlns:a16="http://schemas.microsoft.com/office/drawing/2014/main" id="{1AF618F8-0582-47FC-9047-A94FE0268000}"/>
              </a:ext>
            </a:extLst>
          </p:cNvPr>
          <p:cNvSpPr>
            <a:spLocks noGrp="1"/>
          </p:cNvSpPr>
          <p:nvPr>
            <p:ph type="sldNum" sz="quarter" idx="12"/>
          </p:nvPr>
        </p:nvSpPr>
        <p:spPr>
          <a:xfrm>
            <a:off x="11051009" y="798973"/>
            <a:ext cx="811019" cy="503579"/>
          </a:xfrm>
        </p:spPr>
        <p:txBody>
          <a:bodyPr vert="horz" lIns="91440" tIns="45720" rIns="91440" bIns="45720" rtlCol="0" anchor="t">
            <a:normAutofit/>
          </a:bodyPr>
          <a:lstStyle/>
          <a:p>
            <a:pPr algn="l">
              <a:lnSpc>
                <a:spcPct val="90000"/>
              </a:lnSpc>
              <a:spcAft>
                <a:spcPts val="600"/>
              </a:spcAft>
            </a:pPr>
            <a:r>
              <a:rPr lang="en-US" sz="2800" noProof="0" dirty="0">
                <a:solidFill>
                  <a:srgbClr val="7C9BCC"/>
                </a:solidFill>
              </a:rPr>
              <a:t>3</a:t>
            </a:r>
          </a:p>
        </p:txBody>
      </p:sp>
      <p:cxnSp>
        <p:nvCxnSpPr>
          <p:cNvPr id="42" name="Straight Connector 41">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7C9BCC"/>
            </a:solidFill>
          </a:ln>
        </p:spPr>
        <p:style>
          <a:lnRef idx="3">
            <a:schemeClr val="accent1"/>
          </a:lnRef>
          <a:fillRef idx="0">
            <a:schemeClr val="accent1"/>
          </a:fillRef>
          <a:effectRef idx="2">
            <a:schemeClr val="accent1"/>
          </a:effectRef>
          <a:fontRef idx="minor">
            <a:schemeClr val="tx1"/>
          </a:fontRef>
        </p:style>
      </p:cxnSp>
      <p:sp>
        <p:nvSpPr>
          <p:cNvPr id="29" name="Content Placeholder 28">
            <a:extLst>
              <a:ext uri="{FF2B5EF4-FFF2-40B4-BE49-F238E27FC236}">
                <a16:creationId xmlns:a16="http://schemas.microsoft.com/office/drawing/2014/main" id="{03651A40-4D56-EB43-66E5-4E8121ACF2D9}"/>
              </a:ext>
            </a:extLst>
          </p:cNvPr>
          <p:cNvSpPr>
            <a:spLocks noGrp="1"/>
          </p:cNvSpPr>
          <p:nvPr>
            <p:ph idx="1"/>
          </p:nvPr>
        </p:nvSpPr>
        <p:spPr>
          <a:xfrm>
            <a:off x="4063421" y="2015733"/>
            <a:ext cx="6815731" cy="4021267"/>
          </a:xfrm>
        </p:spPr>
        <p:txBody>
          <a:bodyPr vert="horz" lIns="91440" tIns="45720" rIns="91440" bIns="45720" rtlCol="0" anchor="t">
            <a:normAutofit/>
          </a:bodyPr>
          <a:lstStyle/>
          <a:p>
            <a:pPr>
              <a:buClr>
                <a:srgbClr val="7C9BCC"/>
              </a:buClr>
            </a:pPr>
            <a:r>
              <a:rPr lang="en-US" dirty="0">
                <a:solidFill>
                  <a:srgbClr val="FFFFFE"/>
                </a:solidFill>
              </a:rPr>
              <a:t>This name combines "</a:t>
            </a:r>
            <a:r>
              <a:rPr lang="en-US" dirty="0" err="1">
                <a:solidFill>
                  <a:srgbClr val="FFFFFE"/>
                </a:solidFill>
              </a:rPr>
              <a:t>Mobili</a:t>
            </a:r>
            <a:r>
              <a:rPr lang="en-US" dirty="0">
                <a:solidFill>
                  <a:srgbClr val="FFFFFE"/>
                </a:solidFill>
              </a:rPr>
              <a:t>" to represent mobility and "City" to highlight the urban context. It signifies </a:t>
            </a:r>
            <a:r>
              <a:rPr lang="en-US" dirty="0" err="1">
                <a:solidFill>
                  <a:srgbClr val="FFFFFE"/>
                </a:solidFill>
              </a:rPr>
              <a:t>IntelliCity's</a:t>
            </a:r>
            <a:r>
              <a:rPr lang="en-US" dirty="0">
                <a:solidFill>
                  <a:srgbClr val="FFFFFE"/>
                </a:solidFill>
              </a:rPr>
              <a:t> commitment to empowering smart and connected transportation solutions that enhance mobility and efficiency in </a:t>
            </a:r>
            <a:r>
              <a:rPr lang="en-US" dirty="0" err="1">
                <a:solidFill>
                  <a:srgbClr val="FFFFFE"/>
                </a:solidFill>
              </a:rPr>
              <a:t>cities.Feel</a:t>
            </a:r>
            <a:r>
              <a:rPr lang="en-US" dirty="0">
                <a:solidFill>
                  <a:srgbClr val="FFFFFE"/>
                </a:solidFill>
              </a:rPr>
              <a:t> free to customize and adapt the name to align with your company's branding and vision for Smart Transportation Systems services.</a:t>
            </a:r>
          </a:p>
        </p:txBody>
      </p:sp>
    </p:spTree>
    <p:extLst>
      <p:ext uri="{BB962C8B-B14F-4D97-AF65-F5344CB8AC3E}">
        <p14:creationId xmlns:p14="http://schemas.microsoft.com/office/powerpoint/2010/main" val="387893785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72F8CF-3688-4B14-A13A-EB7FF46D2F4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94996C2-A795-46F9-93BE-0C463FDCD1BC}">
  <ds:schemaRefs>
    <ds:schemaRef ds:uri="http://schemas.microsoft.com/sharepoint/v3/contenttype/forms"/>
  </ds:schemaRefs>
</ds:datastoreItem>
</file>

<file path=customXml/itemProps3.xml><?xml version="1.0" encoding="utf-8"?>
<ds:datastoreItem xmlns:ds="http://schemas.openxmlformats.org/officeDocument/2006/customXml" ds:itemID="{75D9C8E3-B635-4963-8B68-3FC691872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333</TotalTime>
  <Words>1290</Words>
  <Application>Microsoft Office PowerPoint</Application>
  <PresentationFormat>Widescreen</PresentationFormat>
  <Paragraphs>52</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Calibri</vt:lpstr>
      <vt:lpstr>gg sans</vt:lpstr>
      <vt:lpstr>Gill Sans MT</vt:lpstr>
      <vt:lpstr>Gallery</vt:lpstr>
      <vt:lpstr>intellicity</vt:lpstr>
      <vt:lpstr>intellicity</vt:lpstr>
      <vt:lpstr>PowerPoint Presentation</vt:lpstr>
      <vt:lpstr>Our services</vt:lpstr>
      <vt:lpstr>EnSmart:</vt:lpstr>
      <vt:lpstr>EnSmart</vt:lpstr>
      <vt:lpstr>ParkSense</vt:lpstr>
      <vt:lpstr>ParkSense</vt:lpstr>
      <vt:lpstr>MobiliCity</vt:lpstr>
      <vt:lpstr>MobiliCity</vt:lpstr>
      <vt:lpstr>EcoCycle</vt:lpstr>
      <vt:lpstr>EcoCycle</vt:lpstr>
      <vt:lpstr>technology used</vt:lpstr>
      <vt:lpstr>github</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intellicity</dc:title>
  <dc:creator>Abdul_Rahman Hassan</dc:creator>
  <cp:lastModifiedBy>Abdul_Rahman Hassan</cp:lastModifiedBy>
  <cp:revision>3</cp:revision>
  <dcterms:created xsi:type="dcterms:W3CDTF">2023-07-21T15:06:47Z</dcterms:created>
  <dcterms:modified xsi:type="dcterms:W3CDTF">2023-07-21T20:40:31Z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